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7" r:id="rId1"/>
  </p:sldMasterIdLst>
  <p:notesMasterIdLst>
    <p:notesMasterId r:id="rId14"/>
  </p:notesMasterIdLst>
  <p:sldIdLst>
    <p:sldId id="256" r:id="rId2"/>
    <p:sldId id="257" r:id="rId3"/>
    <p:sldId id="446" r:id="rId4"/>
    <p:sldId id="448" r:id="rId5"/>
    <p:sldId id="441" r:id="rId6"/>
    <p:sldId id="443" r:id="rId7"/>
    <p:sldId id="444" r:id="rId8"/>
    <p:sldId id="428" r:id="rId9"/>
    <p:sldId id="451" r:id="rId10"/>
    <p:sldId id="449" r:id="rId11"/>
    <p:sldId id="450" r:id="rId12"/>
    <p:sldId id="32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79195" autoAdjust="0"/>
  </p:normalViewPr>
  <p:slideViewPr>
    <p:cSldViewPr snapToGrid="0">
      <p:cViewPr>
        <p:scale>
          <a:sx n="70" d="100"/>
          <a:sy n="70" d="100"/>
        </p:scale>
        <p:origin x="-702" y="-180"/>
      </p:cViewPr>
      <p:guideLst>
        <p:guide orient="horz" pos="2160"/>
        <p:guide pos="3840"/>
      </p:guideLst>
    </p:cSldViewPr>
  </p:slideViewPr>
  <p:notesTextViewPr>
    <p:cViewPr>
      <p:scale>
        <a:sx n="1" d="1"/>
        <a:sy n="1" d="1"/>
      </p:scale>
      <p:origin x="0" y="0"/>
    </p:cViewPr>
  </p:notesTextViewPr>
  <p:sorterViewPr>
    <p:cViewPr>
      <p:scale>
        <a:sx n="100" d="100"/>
        <a:sy n="100" d="100"/>
      </p:scale>
      <p:origin x="0" y="18126"/>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106318-1C2D-4625-99EA-9195E3EEEAE0}" type="datetimeFigureOut">
              <a:rPr lang="en-GB" smtClean="0"/>
              <a:pPr/>
              <a:t>25/10/2016</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AA91F6-C064-4B6D-9B2F-8E998E684B69}" type="slidenum">
              <a:rPr lang="en-GB" smtClean="0"/>
              <a:pPr/>
              <a:t>‹#›</a:t>
            </a:fld>
            <a:endParaRPr lang="en-GB" dirty="0"/>
          </a:p>
        </p:txBody>
      </p:sp>
    </p:spTree>
    <p:extLst>
      <p:ext uri="{BB962C8B-B14F-4D97-AF65-F5344CB8AC3E}">
        <p14:creationId xmlns:p14="http://schemas.microsoft.com/office/powerpoint/2010/main" val="72501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6CB7DAEA-019C-4476-A4EF-0338340CDA25}" type="datetime1">
              <a:rPr lang="en-GB" smtClean="0"/>
              <a:pPr/>
              <a:t>25/10/2016</a:t>
            </a:fld>
            <a:endParaRPr lang="en-GB"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r>
              <a:rPr lang="el-GR" dirty="0" smtClean="0"/>
              <a:t>Α.&amp; Α. Κ.Αιμιλιανίδης, Κ. Κατσαρός &amp; Συνεργάτες ΔΕΠΕ</a:t>
            </a:r>
            <a:endParaRPr lang="en-GB"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43C9892A-A582-4003-B485-CBB818079D12}" type="slidenum">
              <a:rPr lang="en-GB" smtClean="0"/>
              <a:pPr/>
              <a:t>‹#›</a:t>
            </a:fld>
            <a:endParaRPr lang="en-GB" dirty="0"/>
          </a:p>
        </p:txBody>
      </p:sp>
      <p:cxnSp>
        <p:nvCxnSpPr>
          <p:cNvPr id="9" name="Straight Connector 8"/>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2930263"/>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xmlns="">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F2BE62-2F64-4440-9740-DBE3AE0ABC38}" type="datetime1">
              <a:rPr lang="en-GB" smtClean="0"/>
              <a:pPr/>
              <a:t>25/10/2016</a:t>
            </a:fld>
            <a:endParaRPr lang="en-GB" dirty="0"/>
          </a:p>
        </p:txBody>
      </p:sp>
      <p:sp>
        <p:nvSpPr>
          <p:cNvPr id="5" name="Footer Placeholder 4"/>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6" name="Slide Number Placeholder 5"/>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14341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172FFBE0-7D0A-4FEF-A067-95E9D0E625EA}" type="datetime1">
              <a:rPr lang="en-GB" smtClean="0"/>
              <a:pPr/>
              <a:t>25/10/2016</a:t>
            </a:fld>
            <a:endParaRPr lang="en-GB" dirty="0"/>
          </a:p>
        </p:txBody>
      </p:sp>
      <p:sp>
        <p:nvSpPr>
          <p:cNvPr id="5" name="Footer Placeholder 4"/>
          <p:cNvSpPr>
            <a:spLocks noGrp="1"/>
          </p:cNvSpPr>
          <p:nvPr>
            <p:ph type="ftr" sz="quarter" idx="11"/>
          </p:nvPr>
        </p:nvSpPr>
        <p:spPr>
          <a:xfrm>
            <a:off x="6536187" y="6315949"/>
            <a:ext cx="3814856" cy="365125"/>
          </a:xfrm>
        </p:spPr>
        <p:txBody>
          <a:bodyPr/>
          <a:lstStyle/>
          <a:p>
            <a:r>
              <a:rPr lang="el-GR" dirty="0" smtClean="0"/>
              <a:t>Α.&amp; Α. Κ.Αιμιλιανίδης, Κ. Κατσαρός &amp; Συνεργάτες ΔΕΠΕ</a:t>
            </a:r>
            <a:endParaRPr lang="en-GB" dirty="0"/>
          </a:p>
        </p:txBody>
      </p:sp>
      <p:sp>
        <p:nvSpPr>
          <p:cNvPr id="6" name="Slide Number Placeholder 5"/>
          <p:cNvSpPr>
            <a:spLocks noGrp="1"/>
          </p:cNvSpPr>
          <p:nvPr>
            <p:ph type="sldNum" sz="quarter" idx="12"/>
          </p:nvPr>
        </p:nvSpPr>
        <p:spPr>
          <a:xfrm>
            <a:off x="11784011" y="5607592"/>
            <a:ext cx="407988" cy="365125"/>
          </a:xfrm>
        </p:spPr>
        <p:txBody>
          <a:bodyPr/>
          <a:lstStyle/>
          <a:p>
            <a:fld id="{43C9892A-A582-4003-B485-CBB818079D12}" type="slidenum">
              <a:rPr lang="en-GB" smtClean="0"/>
              <a:pPr/>
              <a:t>‹#›</a:t>
            </a:fld>
            <a:endParaRPr lang="en-GB" dirty="0"/>
          </a:p>
        </p:txBody>
      </p:sp>
      <p:cxnSp>
        <p:nvCxnSpPr>
          <p:cNvPr id="13" name="Straight Connector 12"/>
          <p:cNvCxnSpPr/>
          <p:nvPr/>
        </p:nvCxnSpPr>
        <p:spPr>
          <a:xfrm>
            <a:off x="0" y="6199730"/>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940285"/>
      </p:ext>
    </p:extLst>
  </p:cSld>
  <p:clrMapOvr>
    <a:masterClrMapping/>
  </p:clrMapOvr>
  <p:extLst mod="1">
    <p:ext uri="{DCECCB84-F9BA-43D5-87BE-67443E8EF086}">
      <p15:sldGuideLst xmlns:p15="http://schemas.microsoft.com/office/powerpoint/2012/main" xmlns="">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91897F-6D4C-4A01-978A-CDE354476452}" type="datetime1">
              <a:rPr lang="en-GB" smtClean="0"/>
              <a:pPr/>
              <a:t>25/10/2016</a:t>
            </a:fld>
            <a:endParaRPr lang="en-GB" dirty="0"/>
          </a:p>
        </p:txBody>
      </p:sp>
      <p:sp>
        <p:nvSpPr>
          <p:cNvPr id="5" name="Footer Placeholder 4"/>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6" name="Slide Number Placeholder 5"/>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117324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accent1"/>
                </a:solidFill>
              </a:defRPr>
            </a:lvl1pPr>
          </a:lstStyle>
          <a:p>
            <a:fld id="{6A2FF58D-E38B-467D-BD98-1F7C5FC11443}" type="datetime1">
              <a:rPr lang="en-GB" smtClean="0"/>
              <a:pPr/>
              <a:t>25/10/2016</a:t>
            </a:fld>
            <a:endParaRPr lang="en-GB"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accent1"/>
                </a:solidFill>
              </a:defRPr>
            </a:lvl1pPr>
          </a:lstStyle>
          <a:p>
            <a:r>
              <a:rPr lang="el-GR" dirty="0" smtClean="0"/>
              <a:t>Α.&amp; Α. Κ.Αιμιλιανίδης, Κ. Κατσαρός &amp; Συνεργάτες ΔΕΠΕ</a:t>
            </a:r>
            <a:endParaRPr lang="en-GB"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43C9892A-A582-4003-B485-CBB818079D12}" type="slidenum">
              <a:rPr lang="en-GB" smtClean="0"/>
              <a:pPr/>
              <a:t>‹#›</a:t>
            </a:fld>
            <a:endParaRPr lang="en-GB" dirty="0"/>
          </a:p>
        </p:txBody>
      </p:sp>
      <p:cxnSp>
        <p:nvCxnSpPr>
          <p:cNvPr id="10" name="Straight Connector 9"/>
          <p:cNvCxnSpPr/>
          <p:nvPr/>
        </p:nvCxnSpPr>
        <p:spPr>
          <a:xfrm flipH="1">
            <a:off x="1" y="6178167"/>
            <a:ext cx="102443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0811779"/>
      </p:ext>
    </p:extLst>
  </p:cSld>
  <p:clrMapOvr>
    <a:masterClrMapping/>
  </p:clrMapOvr>
  <p:extLst mod="1">
    <p:ext uri="{DCECCB84-F9BA-43D5-87BE-67443E8EF086}">
      <p15:sldGuideLst xmlns:p15="http://schemas.microsoft.com/office/powerpoint/2012/main" xmlns="">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C7200E-D9A8-4C03-91D7-B5F1CFAB70AD}" type="datetime1">
              <a:rPr lang="en-GB" smtClean="0"/>
              <a:pPr/>
              <a:t>25/10/2016</a:t>
            </a:fld>
            <a:endParaRPr lang="en-GB" dirty="0"/>
          </a:p>
        </p:txBody>
      </p:sp>
      <p:sp>
        <p:nvSpPr>
          <p:cNvPr id="6" name="Footer Placeholder 5"/>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7" name="Slide Number Placeholder 6"/>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368746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35770E1-A14E-46F7-BD39-ED8530E0DB87}" type="datetime1">
              <a:rPr lang="en-GB" smtClean="0"/>
              <a:pPr/>
              <a:t>25/10/2016</a:t>
            </a:fld>
            <a:endParaRPr lang="en-GB" dirty="0"/>
          </a:p>
        </p:txBody>
      </p:sp>
      <p:sp>
        <p:nvSpPr>
          <p:cNvPr id="8" name="Footer Placeholder 7"/>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9" name="Slide Number Placeholder 8"/>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328782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2161BE-F08F-4FF5-988B-FEE95A50EC7B}" type="datetime1">
              <a:rPr lang="en-GB" smtClean="0"/>
              <a:pPr/>
              <a:t>25/10/2016</a:t>
            </a:fld>
            <a:endParaRPr lang="en-GB" dirty="0"/>
          </a:p>
        </p:txBody>
      </p:sp>
      <p:sp>
        <p:nvSpPr>
          <p:cNvPr id="4" name="Footer Placeholder 3"/>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5" name="Slide Number Placeholder 4"/>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3903439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DA5D5-1AE1-47DE-BA4F-91E87DE9A8EA}" type="datetime1">
              <a:rPr lang="en-GB" smtClean="0"/>
              <a:pPr/>
              <a:t>25/10/2016</a:t>
            </a:fld>
            <a:endParaRPr lang="en-GB" dirty="0"/>
          </a:p>
        </p:txBody>
      </p:sp>
      <p:sp>
        <p:nvSpPr>
          <p:cNvPr id="3" name="Footer Placeholder 2"/>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4" name="Slide Number Placeholder 3"/>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299601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59BD7-B3D4-4D68-956C-AF58564FBC05}" type="datetime1">
              <a:rPr lang="en-GB" smtClean="0"/>
              <a:pPr/>
              <a:t>25/10/2016</a:t>
            </a:fld>
            <a:endParaRPr lang="en-GB" dirty="0"/>
          </a:p>
        </p:txBody>
      </p:sp>
      <p:sp>
        <p:nvSpPr>
          <p:cNvPr id="6" name="Footer Placeholder 5"/>
          <p:cNvSpPr>
            <a:spLocks noGrp="1"/>
          </p:cNvSpPr>
          <p:nvPr>
            <p:ph type="ftr" sz="quarter" idx="11"/>
          </p:nvPr>
        </p:nvSpPr>
        <p:spPr/>
        <p:txBody>
          <a:bodyPr/>
          <a:lstStyle/>
          <a:p>
            <a:r>
              <a:rPr lang="el-GR" dirty="0" smtClean="0"/>
              <a:t>Α.&amp; Α. Κ.Αιμιλιανίδης, Κ. Κατσαρός &amp; Συνεργάτες ΔΕΠΕ</a:t>
            </a:r>
            <a:endParaRPr lang="en-GB" dirty="0"/>
          </a:p>
        </p:txBody>
      </p:sp>
      <p:sp>
        <p:nvSpPr>
          <p:cNvPr id="7" name="Slide Number Placeholder 6"/>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73202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F9C06-DDC6-4703-A482-C1CF46E43AF3}" type="datetime1">
              <a:rPr lang="en-GB" smtClean="0"/>
              <a:pPr/>
              <a:t>25/10/2016</a:t>
            </a:fld>
            <a:endParaRPr lang="en-GB" dirty="0"/>
          </a:p>
        </p:txBody>
      </p:sp>
      <p:sp>
        <p:nvSpPr>
          <p:cNvPr id="6" name="Footer Placeholder 5"/>
          <p:cNvSpPr>
            <a:spLocks noGrp="1"/>
          </p:cNvSpPr>
          <p:nvPr>
            <p:ph type="ftr" sz="quarter" idx="11"/>
          </p:nvPr>
        </p:nvSpPr>
        <p:spPr/>
        <p:txBody>
          <a:bodyPr/>
          <a:lstStyle/>
          <a:p>
            <a:r>
              <a:rPr lang="el-GR" dirty="0" smtClean="0"/>
              <a:t>Α.&amp; Α. Κ.Αιμιλιανίδης, Κ. Κατσαρός &amp; Συνεργάτες ΔΕΠΕ</a:t>
            </a:r>
            <a:endParaRPr lang="en-US" dirty="0"/>
          </a:p>
        </p:txBody>
      </p:sp>
      <p:sp>
        <p:nvSpPr>
          <p:cNvPr id="7" name="Slide Number Placeholder 6"/>
          <p:cNvSpPr>
            <a:spLocks noGrp="1"/>
          </p:cNvSpPr>
          <p:nvPr>
            <p:ph type="sldNum" sz="quarter" idx="12"/>
          </p:nvPr>
        </p:nvSpPr>
        <p:spPr/>
        <p:txBody>
          <a:bodyPr/>
          <a:lstStyle/>
          <a:p>
            <a:fld id="{43C9892A-A582-4003-B485-CBB818079D12}" type="slidenum">
              <a:rPr lang="en-GB" smtClean="0"/>
              <a:pPr/>
              <a:t>‹#›</a:t>
            </a:fld>
            <a:endParaRPr lang="en-GB" dirty="0"/>
          </a:p>
        </p:txBody>
      </p:sp>
    </p:spTree>
    <p:extLst>
      <p:ext uri="{BB962C8B-B14F-4D97-AF65-F5344CB8AC3E}">
        <p14:creationId xmlns:p14="http://schemas.microsoft.com/office/powerpoint/2010/main" val="224682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54F70D6F-1AB4-4F0E-B941-0D435F237362}" type="datetime1">
              <a:rPr lang="en-GB" smtClean="0"/>
              <a:pPr/>
              <a:t>25/10/2016</a:t>
            </a:fld>
            <a:endParaRPr lang="en-GB"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r>
              <a:rPr lang="el-GR" dirty="0" smtClean="0"/>
              <a:t>Α.&amp; Α. Κ.Αιμιλιανίδης, Κ. Κατσαρός &amp; Συνεργάτες ΔΕΠΕ</a:t>
            </a:r>
            <a:endParaRPr lang="en-GB"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43C9892A-A582-4003-B485-CBB818079D12}" type="slidenum">
              <a:rPr lang="en-GB" smtClean="0"/>
              <a:pPr/>
              <a:t>‹#›</a:t>
            </a:fld>
            <a:endParaRPr lang="en-GB" dirty="0"/>
          </a:p>
        </p:txBody>
      </p:sp>
      <p:cxnSp>
        <p:nvCxnSpPr>
          <p:cNvPr id="10" name="Straight Connector 9"/>
          <p:cNvCxnSpPr/>
          <p:nvPr/>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6359723"/>
      </p:ext>
    </p:extLst>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Lst>
  <p:hf hdr="0" dt="0"/>
  <p:txStyles>
    <p:titleStyle>
      <a:lvl1pPr algn="r" defTabSz="914400"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83464"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914" y="1302649"/>
            <a:ext cx="10058400" cy="2799794"/>
          </a:xfrm>
        </p:spPr>
        <p:txBody>
          <a:bodyPr>
            <a:normAutofit/>
          </a:bodyPr>
          <a:lstStyle/>
          <a:p>
            <a:pPr algn="ctr"/>
            <a:r>
              <a:rPr lang="el-GR" sz="6000" b="1" i="0" dirty="0" smtClean="0">
                <a:latin typeface="Calibri" panose="020F0502020204030204" pitchFamily="34" charset="0"/>
              </a:rPr>
              <a:t>Να </a:t>
            </a:r>
            <a:r>
              <a:rPr lang="el-GR" sz="6000" b="1" i="0" dirty="0" err="1" smtClean="0">
                <a:latin typeface="Calibri" panose="020F0502020204030204" pitchFamily="34" charset="0"/>
              </a:rPr>
              <a:t>περιοριστει</a:t>
            </a:r>
            <a:r>
              <a:rPr lang="el-GR" sz="6000" b="1" i="0" dirty="0" smtClean="0">
                <a:latin typeface="Calibri" panose="020F0502020204030204" pitchFamily="34" charset="0"/>
              </a:rPr>
              <a:t> το </a:t>
            </a:r>
            <a:r>
              <a:rPr lang="el-GR" sz="6000" b="1" i="0" dirty="0" err="1" smtClean="0">
                <a:latin typeface="Calibri" panose="020F0502020204030204" pitchFamily="34" charset="0"/>
              </a:rPr>
              <a:t>δικαιωμα</a:t>
            </a:r>
            <a:r>
              <a:rPr lang="el-GR" sz="6000" b="1" i="0" dirty="0" smtClean="0">
                <a:latin typeface="Calibri" panose="020F0502020204030204" pitchFamily="34" charset="0"/>
              </a:rPr>
              <a:t> </a:t>
            </a:r>
            <a:r>
              <a:rPr lang="el-GR" sz="6000" b="1" i="0" dirty="0" err="1" smtClean="0">
                <a:latin typeface="Calibri" panose="020F0502020204030204" pitchFamily="34" charset="0"/>
              </a:rPr>
              <a:t>εφεσησ</a:t>
            </a:r>
            <a:r>
              <a:rPr lang="el-GR" sz="6000" b="1" i="0" dirty="0" smtClean="0">
                <a:latin typeface="Calibri" panose="020F0502020204030204" pitchFamily="34" charset="0"/>
              </a:rPr>
              <a:t>;</a:t>
            </a:r>
            <a:r>
              <a:rPr lang="en-GB" sz="6000" b="1" i="0" dirty="0" smtClean="0">
                <a:latin typeface="Calibri" panose="020F0502020204030204" pitchFamily="34" charset="0"/>
              </a:rPr>
              <a:t/>
            </a:r>
            <a:br>
              <a:rPr lang="en-GB" sz="6000" b="1" i="0" dirty="0" smtClean="0">
                <a:latin typeface="Calibri" panose="020F0502020204030204" pitchFamily="34" charset="0"/>
              </a:rPr>
            </a:br>
            <a:endParaRPr lang="en-GB" sz="6000" b="1" i="0" dirty="0">
              <a:latin typeface="Calibri" panose="020F0502020204030204" pitchFamily="34" charset="0"/>
            </a:endParaRPr>
          </a:p>
        </p:txBody>
      </p:sp>
      <p:sp>
        <p:nvSpPr>
          <p:cNvPr id="3" name="Subtitle 2"/>
          <p:cNvSpPr>
            <a:spLocks noGrp="1"/>
          </p:cNvSpPr>
          <p:nvPr>
            <p:ph type="subTitle" idx="1"/>
          </p:nvPr>
        </p:nvSpPr>
        <p:spPr>
          <a:xfrm>
            <a:off x="2720006" y="4228109"/>
            <a:ext cx="7034362" cy="1439523"/>
          </a:xfrm>
        </p:spPr>
        <p:txBody>
          <a:bodyPr>
            <a:noAutofit/>
          </a:bodyPr>
          <a:lstStyle/>
          <a:p>
            <a:pPr algn="ctr"/>
            <a:r>
              <a:rPr lang="el-GR" sz="2400" i="0" dirty="0" smtClean="0">
                <a:latin typeface="Calibri" panose="020F0502020204030204" pitchFamily="34" charset="0"/>
              </a:rPr>
              <a:t>Καθ. Δρ. Α.Κ. </a:t>
            </a:r>
            <a:r>
              <a:rPr lang="el-GR" sz="2400" i="0" dirty="0" err="1" smtClean="0">
                <a:latin typeface="Calibri" panose="020F0502020204030204" pitchFamily="34" charset="0"/>
              </a:rPr>
              <a:t>Αιμιλιανίδης</a:t>
            </a:r>
            <a:endParaRPr lang="en-GB" sz="2400" i="0"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43C9892A-A582-4003-B485-CBB818079D12}" type="slidenum">
              <a:rPr lang="en-GB" smtClean="0"/>
              <a:pPr/>
              <a:t>1</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956033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0376" y="382138"/>
            <a:ext cx="10904561" cy="5595582"/>
          </a:xfrm>
        </p:spPr>
        <p:txBody>
          <a:bodyPr>
            <a:normAutofit/>
          </a:bodyPr>
          <a:lstStyle/>
          <a:p>
            <a:pPr algn="just"/>
            <a:r>
              <a:rPr lang="el-GR" sz="2400" i="0" dirty="0" smtClean="0">
                <a:solidFill>
                  <a:schemeClr val="tx1"/>
                </a:solidFill>
              </a:rPr>
              <a:t>Σύνδεση με χρηματικό αντικείμενο διαφοράς μπορεί να φαίνεται εκ πρώτης όψεως λογική, αλλά παραγνωρίζει τη σημασία της υπόθεσης για τον φτωχότερο διάδικο. </a:t>
            </a:r>
          </a:p>
          <a:p>
            <a:pPr marL="342900" indent="-342900" algn="just">
              <a:buFont typeface="Arial" panose="020B0604020202020204" pitchFamily="34" charset="0"/>
              <a:buChar char="•"/>
            </a:pPr>
            <a:r>
              <a:rPr lang="el-GR" sz="2400" i="0" dirty="0" smtClean="0">
                <a:solidFill>
                  <a:schemeClr val="tx1"/>
                </a:solidFill>
              </a:rPr>
              <a:t>Μη χρηματικές διαφορές μπορεί να είναι πιο σημαντικές για ένα διάδικο από υποθέσεις εκατομμυρίων (π.χ. έξωση, υιοθεσία, παράβαση δικαιώματος πνευματικής ιδιοκτησίας, αναγνωριστική παράβαση θεμελιώδους δικαιώματος </a:t>
            </a:r>
            <a:r>
              <a:rPr lang="el-GR" sz="2400" i="0" dirty="0" err="1" smtClean="0">
                <a:solidFill>
                  <a:schemeClr val="tx1"/>
                </a:solidFill>
              </a:rPr>
              <a:t>κ.ο.κ</a:t>
            </a:r>
            <a:r>
              <a:rPr lang="el-GR" sz="2400" i="0" dirty="0" smtClean="0">
                <a:solidFill>
                  <a:schemeClr val="tx1"/>
                </a:solidFill>
              </a:rPr>
              <a:t>.)</a:t>
            </a:r>
          </a:p>
          <a:p>
            <a:pPr marL="342900" indent="-342900" algn="just">
              <a:buFont typeface="Arial" panose="020B0604020202020204" pitchFamily="34" charset="0"/>
              <a:buChar char="•"/>
            </a:pPr>
            <a:r>
              <a:rPr lang="el-GR" sz="2400" i="0" dirty="0">
                <a:solidFill>
                  <a:schemeClr val="tx1"/>
                </a:solidFill>
              </a:rPr>
              <a:t>Μ</a:t>
            </a:r>
            <a:r>
              <a:rPr lang="el-GR" sz="2400" i="0" dirty="0" smtClean="0">
                <a:solidFill>
                  <a:schemeClr val="tx1"/>
                </a:solidFill>
              </a:rPr>
              <a:t>ικροδιαφορές μπορεί για τον συγκεκριμένο διάδικο να είναι εξαιρετικής σημασίας (π.χ. για ένα βιοπαλαιστή 1000 ευρώ μπορεί να είναι πιο σημαντικά από ότι </a:t>
            </a:r>
            <a:r>
              <a:rPr lang="el-GR" sz="2400" i="0" dirty="0">
                <a:solidFill>
                  <a:schemeClr val="tx1"/>
                </a:solidFill>
              </a:rPr>
              <a:t>5</a:t>
            </a:r>
            <a:r>
              <a:rPr lang="el-GR" sz="2400" i="0" dirty="0" smtClean="0">
                <a:solidFill>
                  <a:schemeClr val="tx1"/>
                </a:solidFill>
              </a:rPr>
              <a:t>0.000 ευρώ για μια πολυεθνική εταιρεία, διατροφή 200 ευρώ μπορεί να είναι για μια οικογένεια η ζήση της </a:t>
            </a:r>
            <a:r>
              <a:rPr lang="el-GR" sz="2400" i="0" dirty="0" err="1" smtClean="0">
                <a:solidFill>
                  <a:schemeClr val="tx1"/>
                </a:solidFill>
              </a:rPr>
              <a:t>κ.ο.κ</a:t>
            </a:r>
            <a:r>
              <a:rPr lang="el-GR" sz="2400" i="0" dirty="0" smtClean="0">
                <a:solidFill>
                  <a:schemeClr val="tx1"/>
                </a:solidFill>
              </a:rPr>
              <a:t>.). Η αύξηση τελών εμποδίζει σημαντικά την πρόσβαση στη δικαιοσύνη.</a:t>
            </a:r>
          </a:p>
          <a:p>
            <a:pPr marL="342900" indent="-342900" algn="just">
              <a:buFont typeface="Arial" panose="020B0604020202020204" pitchFamily="34" charset="0"/>
              <a:buChar char="•"/>
            </a:pPr>
            <a:r>
              <a:rPr lang="el-GR" sz="2400" i="0" dirty="0" smtClean="0">
                <a:solidFill>
                  <a:schemeClr val="tx1"/>
                </a:solidFill>
              </a:rPr>
              <a:t>Οι δικηγόροι κατά κανόνα επιδιώκουν συμβιβασμό μικροδιαφορών- το ίδιο και οι δικαστές. Για να συνεχίζει μια υπόθεση να υπάρχει, υπάρχει συνήθως και λόγος. </a:t>
            </a:r>
            <a:endParaRPr lang="en-GB" sz="2400" i="0" dirty="0" smtClean="0">
              <a:solidFill>
                <a:schemeClr val="tx1"/>
              </a:solidFill>
            </a:endParaRPr>
          </a:p>
        </p:txBody>
      </p:sp>
      <p:sp>
        <p:nvSpPr>
          <p:cNvPr id="4" name="Slide Number Placeholder 3"/>
          <p:cNvSpPr>
            <a:spLocks noGrp="1"/>
          </p:cNvSpPr>
          <p:nvPr>
            <p:ph type="sldNum" sz="quarter" idx="12"/>
          </p:nvPr>
        </p:nvSpPr>
        <p:spPr/>
        <p:txBody>
          <a:bodyPr/>
          <a:lstStyle/>
          <a:p>
            <a:fld id="{43C9892A-A582-4003-B485-CBB818079D12}" type="slidenum">
              <a:rPr lang="en-GB" smtClean="0"/>
              <a:pPr/>
              <a:t>10</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044064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0376" y="382138"/>
            <a:ext cx="10904561" cy="5595582"/>
          </a:xfrm>
        </p:spPr>
        <p:txBody>
          <a:bodyPr>
            <a:normAutofit/>
          </a:bodyPr>
          <a:lstStyle/>
          <a:p>
            <a:pPr algn="just"/>
            <a:r>
              <a:rPr lang="en-US" i="0" dirty="0" smtClean="0">
                <a:solidFill>
                  <a:schemeClr val="tx1"/>
                </a:solidFill>
              </a:rPr>
              <a:t>‘</a:t>
            </a:r>
            <a:r>
              <a:rPr lang="en-US" dirty="0" smtClean="0">
                <a:solidFill>
                  <a:schemeClr val="tx1"/>
                </a:solidFill>
              </a:rPr>
              <a:t>It </a:t>
            </a:r>
            <a:r>
              <a:rPr lang="en-US" dirty="0">
                <a:solidFill>
                  <a:schemeClr val="tx1"/>
                </a:solidFill>
              </a:rPr>
              <a:t>may be easy for some people to think that weekly savings of less than $2 are no burden. But no one who has had close contact with poor people can fail to understand how close to the margin of survival many of them are. A sudden illness, for example, may destroy whatever savings they may have accumulated, and by eliminating a sense of security may destroy the incentive to save in the future. A pack or two of cigarettes may be, for them, not a routine purchase but a luxury indulged in only rarely. The desperately poor almost never go to see a movie, which the majority seems to believe is an almost weekly activity. They have more important things to do with what little money they have - like attempting to provide some comforts for a gravely ill child, as </a:t>
            </a:r>
            <a:r>
              <a:rPr lang="en-US" dirty="0" err="1">
                <a:solidFill>
                  <a:schemeClr val="tx1"/>
                </a:solidFill>
              </a:rPr>
              <a:t>Kras</a:t>
            </a:r>
            <a:r>
              <a:rPr lang="en-US" dirty="0">
                <a:solidFill>
                  <a:schemeClr val="tx1"/>
                </a:solidFill>
              </a:rPr>
              <a:t> must do. </a:t>
            </a:r>
            <a:r>
              <a:rPr lang="en-US" b="1" dirty="0">
                <a:solidFill>
                  <a:schemeClr val="tx1"/>
                </a:solidFill>
              </a:rPr>
              <a:t>It is perfectly proper for judges to disagree about what the Constitution requires. But it is </a:t>
            </a:r>
            <a:r>
              <a:rPr lang="en-US" b="1" dirty="0" smtClean="0">
                <a:solidFill>
                  <a:schemeClr val="tx1"/>
                </a:solidFill>
              </a:rPr>
              <a:t>improper for </a:t>
            </a:r>
            <a:r>
              <a:rPr lang="en-US" b="1" dirty="0">
                <a:solidFill>
                  <a:schemeClr val="tx1"/>
                </a:solidFill>
              </a:rPr>
              <a:t>an interpretation of the Constitution to be premised upon unfounded assumptions about how people live</a:t>
            </a:r>
            <a:r>
              <a:rPr lang="en-US" b="1" i="0" dirty="0" smtClean="0">
                <a:solidFill>
                  <a:schemeClr val="tx1"/>
                </a:solidFill>
              </a:rPr>
              <a:t>.’ </a:t>
            </a:r>
            <a:endParaRPr lang="el-GR" b="1" i="0" dirty="0" smtClean="0">
              <a:solidFill>
                <a:schemeClr val="tx1"/>
              </a:solidFill>
            </a:endParaRPr>
          </a:p>
          <a:p>
            <a:endParaRPr lang="en-US" b="1" i="0" dirty="0" smtClean="0">
              <a:solidFill>
                <a:schemeClr val="tx1"/>
              </a:solidFill>
            </a:endParaRPr>
          </a:p>
          <a:p>
            <a:r>
              <a:rPr lang="en-US" b="1" i="0" dirty="0" smtClean="0">
                <a:solidFill>
                  <a:schemeClr val="tx1"/>
                </a:solidFill>
              </a:rPr>
              <a:t>Thurgood Marshall</a:t>
            </a:r>
            <a:r>
              <a:rPr lang="el-GR" b="1" i="0" dirty="0" smtClean="0">
                <a:solidFill>
                  <a:schemeClr val="tx1"/>
                </a:solidFill>
              </a:rPr>
              <a:t> </a:t>
            </a:r>
            <a:r>
              <a:rPr lang="en-GB" b="1" i="0" dirty="0" smtClean="0">
                <a:solidFill>
                  <a:schemeClr val="tx1"/>
                </a:solidFill>
              </a:rPr>
              <a:t>J. </a:t>
            </a:r>
            <a:r>
              <a:rPr lang="en-US" b="1" i="0" dirty="0" smtClean="0">
                <a:solidFill>
                  <a:schemeClr val="tx1"/>
                </a:solidFill>
              </a:rPr>
              <a:t> </a:t>
            </a:r>
            <a:endParaRPr lang="en-US" b="1" i="0" dirty="0">
              <a:solidFill>
                <a:schemeClr val="tx1"/>
              </a:solidFill>
            </a:endParaRPr>
          </a:p>
          <a:p>
            <a:r>
              <a:rPr lang="en-US" b="1" i="0" dirty="0">
                <a:solidFill>
                  <a:schemeClr val="tx1"/>
                </a:solidFill>
              </a:rPr>
              <a:t>UNITED STATES v. KRAS, (1973)</a:t>
            </a:r>
          </a:p>
          <a:p>
            <a:pPr algn="just"/>
            <a:endParaRPr lang="en-GB" b="1" i="0" dirty="0" smtClean="0">
              <a:solidFill>
                <a:schemeClr val="tx1"/>
              </a:solidFill>
            </a:endParaRPr>
          </a:p>
          <a:p>
            <a:pPr algn="just"/>
            <a:endParaRPr lang="en-GB" i="0" dirty="0" smtClean="0">
              <a:solidFill>
                <a:schemeClr val="tx1"/>
              </a:solidFill>
            </a:endParaRPr>
          </a:p>
        </p:txBody>
      </p:sp>
      <p:sp>
        <p:nvSpPr>
          <p:cNvPr id="4" name="Slide Number Placeholder 3"/>
          <p:cNvSpPr>
            <a:spLocks noGrp="1"/>
          </p:cNvSpPr>
          <p:nvPr>
            <p:ph type="sldNum" sz="quarter" idx="12"/>
          </p:nvPr>
        </p:nvSpPr>
        <p:spPr/>
        <p:txBody>
          <a:bodyPr/>
          <a:lstStyle/>
          <a:p>
            <a:fld id="{43C9892A-A582-4003-B485-CBB818079D12}" type="slidenum">
              <a:rPr lang="en-GB" smtClean="0"/>
              <a:pPr/>
              <a:t>11</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47730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sz="3200" b="1" i="0" dirty="0"/>
          </a:p>
        </p:txBody>
      </p:sp>
      <p:sp>
        <p:nvSpPr>
          <p:cNvPr id="4" name="Slide Number Placeholder 3"/>
          <p:cNvSpPr>
            <a:spLocks noGrp="1"/>
          </p:cNvSpPr>
          <p:nvPr>
            <p:ph type="sldNum" sz="quarter" idx="12"/>
          </p:nvPr>
        </p:nvSpPr>
        <p:spPr/>
        <p:txBody>
          <a:bodyPr/>
          <a:lstStyle/>
          <a:p>
            <a:fld id="{43C9892A-A582-4003-B485-CBB818079D12}" type="slidenum">
              <a:rPr lang="en-GB" smtClean="0"/>
              <a:pPr/>
              <a:t>12</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8444111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136" y="382138"/>
            <a:ext cx="11363672" cy="5691116"/>
          </a:xfrm>
        </p:spPr>
        <p:txBody>
          <a:bodyPr>
            <a:normAutofit/>
          </a:bodyPr>
          <a:lstStyle/>
          <a:p>
            <a:pPr marL="0" indent="0" algn="ctr">
              <a:buNone/>
            </a:pPr>
            <a:r>
              <a:rPr lang="el-GR" sz="2400" b="1" dirty="0" smtClean="0"/>
              <a:t>Η πρόταση του Α.Δ. </a:t>
            </a:r>
          </a:p>
          <a:p>
            <a:pPr marL="0" indent="0" algn="just">
              <a:buNone/>
            </a:pPr>
            <a:r>
              <a:rPr lang="el-GR" sz="2400" dirty="0" smtClean="0">
                <a:solidFill>
                  <a:srgbClr val="000000"/>
                </a:solidFill>
              </a:rPr>
              <a:t>Έκθεση Ανωτάτου Δικαστηρίου για τις λειτουργικές ανάγκες των δικαστηρίων, Ιούνιος 2016, 5.Β.γ. σελ. 28:</a:t>
            </a:r>
          </a:p>
          <a:p>
            <a:pPr algn="just">
              <a:buFont typeface="Wingdings" panose="05000000000000000000" pitchFamily="2" charset="2"/>
              <a:buChar char="§"/>
            </a:pPr>
            <a:r>
              <a:rPr lang="el-GR" sz="2400" dirty="0" smtClean="0">
                <a:solidFill>
                  <a:srgbClr val="000000"/>
                </a:solidFill>
              </a:rPr>
              <a:t>Εισήγηση για μείωση αριθμού εφέσεων μέσω περιορισμού του δικαιώματος έφεσης σε ενδιάμεσες αποφάσεις που δεν επηρεάζουν τελεσίδικα τα συμφέροντα των διαδίκων</a:t>
            </a:r>
          </a:p>
          <a:p>
            <a:pPr algn="just">
              <a:buFont typeface="Wingdings" panose="05000000000000000000" pitchFamily="2" charset="2"/>
              <a:buChar char="§"/>
            </a:pPr>
            <a:r>
              <a:rPr lang="el-GR" sz="2400" dirty="0" smtClean="0">
                <a:solidFill>
                  <a:srgbClr val="000000"/>
                </a:solidFill>
              </a:rPr>
              <a:t>Να εξεταστεί σοβαρά το ενδεχόμενο για υποθέσεις που τα επίδικα ποσά είναι μικρά να χρειάζεται άδεια για να καταχωρηθεί έφεση. Η και να εξεταστεί το ενδεχόμενο να τεθεί ελάχιστο χρηματικό όριο για καταχώρηση έφεσης. </a:t>
            </a:r>
          </a:p>
          <a:p>
            <a:pPr algn="just">
              <a:buFont typeface="Wingdings" panose="05000000000000000000" pitchFamily="2" charset="2"/>
              <a:buChar char="§"/>
            </a:pPr>
            <a:r>
              <a:rPr lang="el-GR" sz="2400" dirty="0" smtClean="0">
                <a:solidFill>
                  <a:srgbClr val="000000"/>
                </a:solidFill>
              </a:rPr>
              <a:t>Το δικαίωμα πρόσβασης στο Δικαστήριο δεν πρέπει να είναι απεριόριστο ώστε να μην τυγχάνει εκμετάλλευσης από δικομανείς ή επιτήδειους που έχουν συμφέρον να διαιωνίσουν μια δικαστική διαφορά σε βάρος του δικαστικού χρόνου. </a:t>
            </a:r>
          </a:p>
          <a:p>
            <a:pPr algn="just">
              <a:buFont typeface="Wingdings" panose="05000000000000000000" pitchFamily="2" charset="2"/>
              <a:buChar char="§"/>
            </a:pPr>
            <a:r>
              <a:rPr lang="el-GR" sz="2400" dirty="0" smtClean="0">
                <a:solidFill>
                  <a:srgbClr val="000000"/>
                </a:solidFill>
              </a:rPr>
              <a:t>Να αυξηθούν τα δικαστικά τέλη συμβάλλοντας στη μείωση των αβάσιμων εφέσεων. </a:t>
            </a:r>
            <a:endParaRPr lang="en-US" sz="2400" dirty="0" smtClean="0">
              <a:solidFill>
                <a:srgbClr val="000000"/>
              </a:solidFill>
            </a:endParaRPr>
          </a:p>
          <a:p>
            <a:pPr marL="457200" indent="-457200" algn="just"/>
            <a:endParaRPr lang="el-GR" sz="2400" b="1" dirty="0" smtClean="0">
              <a:solidFill>
                <a:prstClr val="black">
                  <a:lumMod val="85000"/>
                  <a:lumOff val="15000"/>
                </a:prstClr>
              </a:solidFill>
            </a:endParaRPr>
          </a:p>
          <a:p>
            <a:pPr marL="457200" indent="-457200" algn="just"/>
            <a:endParaRPr lang="el-GR" sz="2400" b="1" dirty="0" smtClean="0"/>
          </a:p>
        </p:txBody>
      </p:sp>
      <p:sp>
        <p:nvSpPr>
          <p:cNvPr id="4" name="Slide Number Placeholder 3"/>
          <p:cNvSpPr>
            <a:spLocks noGrp="1"/>
          </p:cNvSpPr>
          <p:nvPr>
            <p:ph type="sldNum" sz="quarter" idx="12"/>
          </p:nvPr>
        </p:nvSpPr>
        <p:spPr/>
        <p:txBody>
          <a:bodyPr/>
          <a:lstStyle/>
          <a:p>
            <a:fld id="{43C9892A-A582-4003-B485-CBB818079D12}" type="slidenum">
              <a:rPr lang="en-GB" smtClean="0"/>
              <a:pPr/>
              <a:t>2</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008266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4025" y="341193"/>
            <a:ext cx="10836321" cy="5418161"/>
          </a:xfrm>
        </p:spPr>
        <p:txBody>
          <a:bodyPr>
            <a:normAutofit fontScale="62500" lnSpcReduction="20000"/>
          </a:bodyPr>
          <a:lstStyle/>
          <a:p>
            <a:pPr algn="just">
              <a:lnSpc>
                <a:spcPct val="120000"/>
              </a:lnSpc>
            </a:pPr>
            <a:endParaRPr lang="el-GR" sz="2400" i="0" dirty="0" smtClean="0">
              <a:solidFill>
                <a:schemeClr val="tx1"/>
              </a:solidFill>
            </a:endParaRPr>
          </a:p>
          <a:p>
            <a:pPr marL="342900" indent="-342900" algn="just">
              <a:lnSpc>
                <a:spcPct val="120000"/>
              </a:lnSpc>
              <a:buFont typeface="Wingdings" panose="05000000000000000000" pitchFamily="2" charset="2"/>
              <a:buChar char="Ø"/>
            </a:pPr>
            <a:endParaRPr lang="el-GR" sz="3800" i="0" dirty="0" smtClean="0">
              <a:solidFill>
                <a:schemeClr val="tx1"/>
              </a:solidFill>
            </a:endParaRPr>
          </a:p>
          <a:p>
            <a:pPr marL="342900" indent="-342900" algn="just">
              <a:lnSpc>
                <a:spcPct val="120000"/>
              </a:lnSpc>
              <a:buFont typeface="Wingdings" panose="05000000000000000000" pitchFamily="2" charset="2"/>
              <a:buChar char="Ø"/>
            </a:pPr>
            <a:endParaRPr lang="el-GR" sz="3800" i="0" dirty="0" smtClean="0">
              <a:solidFill>
                <a:schemeClr val="tx1"/>
              </a:solidFill>
            </a:endParaRPr>
          </a:p>
          <a:p>
            <a:pPr algn="just">
              <a:lnSpc>
                <a:spcPct val="120000"/>
              </a:lnSpc>
            </a:pPr>
            <a:r>
              <a:rPr lang="el-GR" sz="3800" b="1" i="0" dirty="0" smtClean="0">
                <a:solidFill>
                  <a:schemeClr val="tx1"/>
                </a:solidFill>
              </a:rPr>
              <a:t>Μοντέλα λειτουργίας </a:t>
            </a:r>
            <a:endParaRPr lang="el-GR" sz="3800" b="1" i="0" dirty="0">
              <a:solidFill>
                <a:schemeClr val="tx1"/>
              </a:solidFill>
            </a:endParaRPr>
          </a:p>
          <a:p>
            <a:pPr marL="342900" indent="-342900" algn="just">
              <a:lnSpc>
                <a:spcPct val="120000"/>
              </a:lnSpc>
              <a:buFont typeface="Wingdings" panose="05000000000000000000" pitchFamily="2" charset="2"/>
              <a:buChar char="Ø"/>
            </a:pPr>
            <a:endParaRPr lang="el-GR" sz="3800" i="0" dirty="0" smtClean="0">
              <a:solidFill>
                <a:schemeClr val="tx1"/>
              </a:solidFill>
            </a:endParaRPr>
          </a:p>
          <a:p>
            <a:pPr marL="342900" indent="-342900" algn="just">
              <a:lnSpc>
                <a:spcPct val="120000"/>
              </a:lnSpc>
              <a:buFont typeface="Wingdings" panose="05000000000000000000" pitchFamily="2" charset="2"/>
              <a:buChar char="Ø"/>
            </a:pPr>
            <a:r>
              <a:rPr lang="el-GR" sz="3800" i="0" dirty="0" smtClean="0">
                <a:solidFill>
                  <a:schemeClr val="tx1"/>
                </a:solidFill>
              </a:rPr>
              <a:t>Κράτη με δικαίωμα έφεσης στο ΑΔ κατόπιν άδειας </a:t>
            </a:r>
            <a:r>
              <a:rPr lang="el-GR" sz="3800" i="0" dirty="0" err="1" smtClean="0">
                <a:solidFill>
                  <a:schemeClr val="tx1"/>
                </a:solidFill>
              </a:rPr>
              <a:t>π.χ</a:t>
            </a:r>
            <a:r>
              <a:rPr lang="el-GR" sz="3800" i="0" dirty="0" smtClean="0">
                <a:solidFill>
                  <a:schemeClr val="tx1"/>
                </a:solidFill>
              </a:rPr>
              <a:t> ΗΠΑ, ΗΒ, Ιρλανδία, </a:t>
            </a:r>
            <a:r>
              <a:rPr lang="el-GR" sz="3800" i="0" dirty="0">
                <a:solidFill>
                  <a:schemeClr val="tx1"/>
                </a:solidFill>
              </a:rPr>
              <a:t>Σ</a:t>
            </a:r>
            <a:r>
              <a:rPr lang="el-GR" sz="3800" i="0" dirty="0" smtClean="0">
                <a:solidFill>
                  <a:schemeClr val="tx1"/>
                </a:solidFill>
              </a:rPr>
              <a:t>κανδιναβία. Το ΑΔ είναι τριτοβάθμιας δικαιοδοσίας και υπάρχει δικαίωμα έφεσης στο εφετείο. Ο περιορισμός επομένως αφορά την περαιτέρω έφεση/αναίρεση και όχι την έφεση.</a:t>
            </a:r>
          </a:p>
          <a:p>
            <a:pPr algn="just">
              <a:lnSpc>
                <a:spcPct val="120000"/>
              </a:lnSpc>
            </a:pPr>
            <a:endParaRPr lang="el-GR" sz="3800" i="0" dirty="0" smtClean="0">
              <a:solidFill>
                <a:schemeClr val="tx1"/>
              </a:solidFill>
            </a:endParaRPr>
          </a:p>
          <a:p>
            <a:pPr marL="342900" indent="-342900" algn="just">
              <a:lnSpc>
                <a:spcPct val="120000"/>
              </a:lnSpc>
              <a:buFont typeface="Wingdings" panose="05000000000000000000" pitchFamily="2" charset="2"/>
              <a:buChar char="Ø"/>
            </a:pPr>
            <a:r>
              <a:rPr lang="el-GR" sz="3800" i="0" dirty="0" smtClean="0">
                <a:solidFill>
                  <a:schemeClr val="tx1"/>
                </a:solidFill>
              </a:rPr>
              <a:t>Κράτη χωρίς περιορισμούς: Γαλλία, Βέλγιο, Ολλανδία, Ελλάδα, Ιταλία </a:t>
            </a:r>
            <a:r>
              <a:rPr lang="el-GR" sz="3800" i="0" dirty="0" err="1" smtClean="0">
                <a:solidFill>
                  <a:schemeClr val="tx1"/>
                </a:solidFill>
              </a:rPr>
              <a:t>κ.ο.κ</a:t>
            </a:r>
            <a:r>
              <a:rPr lang="el-GR" sz="3800" i="0" dirty="0" smtClean="0">
                <a:solidFill>
                  <a:schemeClr val="tx1"/>
                </a:solidFill>
              </a:rPr>
              <a:t>. </a:t>
            </a:r>
          </a:p>
          <a:p>
            <a:pPr algn="just">
              <a:lnSpc>
                <a:spcPct val="120000"/>
              </a:lnSpc>
            </a:pPr>
            <a:endParaRPr lang="el-GR" sz="3800" i="0" dirty="0">
              <a:solidFill>
                <a:schemeClr val="tx1"/>
              </a:solidFill>
            </a:endParaRPr>
          </a:p>
          <a:p>
            <a:pPr algn="just">
              <a:lnSpc>
                <a:spcPct val="120000"/>
              </a:lnSpc>
            </a:pPr>
            <a:r>
              <a:rPr lang="el-GR" sz="3800" i="0" dirty="0">
                <a:solidFill>
                  <a:schemeClr val="tx1"/>
                </a:solidFill>
              </a:rPr>
              <a:t>Στην Κύπρο ο ρόλος του ΑΔ στην Κύπρο δεν είναι τριτοβάθμιος και δεν υπάρχει άλλο δικαστικό όργανο που να ασκεί καθήκοντα εφετείου.</a:t>
            </a:r>
            <a:endParaRPr lang="el-GR" sz="3800" i="0" dirty="0" smtClean="0">
              <a:solidFill>
                <a:schemeClr val="tx1"/>
              </a:solidFill>
            </a:endParaRPr>
          </a:p>
          <a:p>
            <a:pPr algn="just">
              <a:lnSpc>
                <a:spcPct val="120000"/>
              </a:lnSpc>
            </a:pPr>
            <a:endParaRPr lang="en-GB" sz="2400" i="0" dirty="0">
              <a:solidFill>
                <a:schemeClr val="tx1"/>
              </a:solidFill>
            </a:endParaRPr>
          </a:p>
          <a:p>
            <a:pPr algn="just">
              <a:lnSpc>
                <a:spcPct val="120000"/>
              </a:lnSpc>
            </a:pPr>
            <a:endParaRPr lang="el-GR" sz="2600" i="0" dirty="0" smtClean="0">
              <a:solidFill>
                <a:schemeClr val="tx1"/>
              </a:solidFill>
            </a:endParaRPr>
          </a:p>
          <a:p>
            <a:pPr marL="457200" indent="-457200" algn="just">
              <a:lnSpc>
                <a:spcPct val="120000"/>
              </a:lnSpc>
              <a:buFont typeface="Arial" pitchFamily="34" charset="0"/>
              <a:buChar char="•"/>
            </a:pPr>
            <a:endParaRPr lang="el-GR" sz="2400" i="0" dirty="0">
              <a:solidFill>
                <a:schemeClr val="tx1"/>
              </a:solidFill>
            </a:endParaRPr>
          </a:p>
          <a:p>
            <a:pPr marL="457200" indent="-457200" algn="just">
              <a:lnSpc>
                <a:spcPct val="120000"/>
              </a:lnSpc>
              <a:buFont typeface="Arial" pitchFamily="34" charset="0"/>
              <a:buChar char="•"/>
            </a:pPr>
            <a:endParaRPr lang="el-GR" sz="2400" i="0" dirty="0" smtClean="0">
              <a:solidFill>
                <a:schemeClr val="tx1"/>
              </a:solidFill>
            </a:endParaRPr>
          </a:p>
          <a:p>
            <a:endParaRPr lang="en-US" dirty="0"/>
          </a:p>
        </p:txBody>
      </p:sp>
      <p:sp>
        <p:nvSpPr>
          <p:cNvPr id="4" name="Slide Number Placeholder 3"/>
          <p:cNvSpPr>
            <a:spLocks noGrp="1"/>
          </p:cNvSpPr>
          <p:nvPr>
            <p:ph type="sldNum" sz="quarter" idx="12"/>
          </p:nvPr>
        </p:nvSpPr>
        <p:spPr/>
        <p:txBody>
          <a:bodyPr/>
          <a:lstStyle/>
          <a:p>
            <a:fld id="{43C9892A-A582-4003-B485-CBB818079D12}" type="slidenum">
              <a:rPr lang="en-GB" smtClean="0"/>
              <a:pPr/>
              <a:t>3</a:t>
            </a:fld>
            <a:endParaRPr lang="en-GB" dirty="0"/>
          </a:p>
        </p:txBody>
      </p:sp>
      <p:sp>
        <p:nvSpPr>
          <p:cNvPr id="5" name="Footer Placeholder 4"/>
          <p:cNvSpPr>
            <a:spLocks noGrp="1"/>
          </p:cNvSpPr>
          <p:nvPr>
            <p:ph type="ftr" sz="quarter" idx="11"/>
          </p:nvPr>
        </p:nvSpPr>
        <p:spPr/>
        <p:txBody>
          <a:bodyPr/>
          <a:lstStyle/>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45911" y="382137"/>
            <a:ext cx="10577014" cy="5622878"/>
          </a:xfrm>
        </p:spPr>
        <p:txBody>
          <a:bodyPr>
            <a:normAutofit/>
          </a:bodyPr>
          <a:lstStyle/>
          <a:p>
            <a:pPr marL="342900" indent="-342900" algn="just">
              <a:lnSpc>
                <a:spcPct val="112000"/>
              </a:lnSpc>
              <a:spcBef>
                <a:spcPts val="900"/>
              </a:spcBef>
              <a:buFont typeface="Arial" panose="020B0604020202020204" pitchFamily="34" charset="0"/>
              <a:buChar char="•"/>
            </a:pPr>
            <a:r>
              <a:rPr lang="el-GR" sz="2400" i="0" dirty="0" smtClean="0">
                <a:solidFill>
                  <a:schemeClr val="tx1"/>
                </a:solidFill>
              </a:rPr>
              <a:t>Στην Κύπρο </a:t>
            </a:r>
            <a:r>
              <a:rPr lang="el-GR" sz="2400" i="0" dirty="0">
                <a:solidFill>
                  <a:schemeClr val="tx1"/>
                </a:solidFill>
              </a:rPr>
              <a:t>υπάρχει κυρίως δικαίωμα αναίρεσης (δεν υπάρχει επανεξέταση μαρτύρων, </a:t>
            </a:r>
            <a:r>
              <a:rPr lang="el-GR" sz="2400" i="0" dirty="0" err="1">
                <a:solidFill>
                  <a:schemeClr val="tx1"/>
                </a:solidFill>
              </a:rPr>
              <a:t>επανακρόαση</a:t>
            </a:r>
            <a:r>
              <a:rPr lang="el-GR" sz="2400" i="0" dirty="0">
                <a:solidFill>
                  <a:schemeClr val="tx1"/>
                </a:solidFill>
              </a:rPr>
              <a:t> της υπόθεσης, εξαιρετικά περιορισμένες προϋποθέσεις για προσκόμιση νέας μαρτυρίας κατ’ έφεση), γεγονός που συνεπάγεται ότι η έφεση είναι έτσι κι αλλιώς περιορισμένης έκτασης </a:t>
            </a:r>
            <a:r>
              <a:rPr lang="el-GR" sz="2400" i="0" dirty="0" smtClean="0">
                <a:solidFill>
                  <a:schemeClr val="tx1"/>
                </a:solidFill>
              </a:rPr>
              <a:t>συγκριτικά με άλλα κράτη και </a:t>
            </a:r>
            <a:r>
              <a:rPr lang="el-GR" sz="2400" i="0" dirty="0">
                <a:solidFill>
                  <a:schemeClr val="tx1"/>
                </a:solidFill>
              </a:rPr>
              <a:t>διεξάγεται με γραπτή </a:t>
            </a:r>
            <a:r>
              <a:rPr lang="el-GR" sz="2400" i="0" dirty="0" smtClean="0">
                <a:solidFill>
                  <a:schemeClr val="tx1"/>
                </a:solidFill>
              </a:rPr>
              <a:t>επιχειρηματολογία. </a:t>
            </a:r>
            <a:endParaRPr lang="el-GR" sz="2400" i="0" dirty="0">
              <a:solidFill>
                <a:schemeClr val="tx1"/>
              </a:solidFill>
            </a:endParaRPr>
          </a:p>
          <a:p>
            <a:pPr algn="just">
              <a:lnSpc>
                <a:spcPct val="112000"/>
              </a:lnSpc>
              <a:spcBef>
                <a:spcPts val="900"/>
              </a:spcBef>
            </a:pPr>
            <a:endParaRPr lang="el-GR" sz="2400" i="0" dirty="0" smtClean="0">
              <a:solidFill>
                <a:schemeClr val="tx1"/>
              </a:solidFill>
            </a:endParaRPr>
          </a:p>
          <a:p>
            <a:pPr marL="342900" indent="-342900" algn="just">
              <a:lnSpc>
                <a:spcPct val="112000"/>
              </a:lnSpc>
              <a:spcBef>
                <a:spcPts val="900"/>
              </a:spcBef>
              <a:buFont typeface="Arial" panose="020B0604020202020204" pitchFamily="34" charset="0"/>
              <a:buChar char="•"/>
            </a:pPr>
            <a:r>
              <a:rPr lang="el-GR" sz="2400" i="0" dirty="0" smtClean="0">
                <a:solidFill>
                  <a:schemeClr val="tx1"/>
                </a:solidFill>
              </a:rPr>
              <a:t>Το δικαίωμα έφεσης είναι θεμελιώδες για τη λειτουργία της δικαιοσύνης (βλ. Σύσταση 95 </a:t>
            </a:r>
            <a:r>
              <a:rPr lang="el-GR" sz="2400" i="0" dirty="0" err="1" smtClean="0">
                <a:solidFill>
                  <a:schemeClr val="tx1"/>
                </a:solidFill>
              </a:rPr>
              <a:t>ΣτΕ</a:t>
            </a:r>
            <a:r>
              <a:rPr lang="el-GR" sz="2400" i="0" dirty="0" smtClean="0">
                <a:solidFill>
                  <a:schemeClr val="tx1"/>
                </a:solidFill>
              </a:rPr>
              <a:t>: </a:t>
            </a:r>
            <a:r>
              <a:rPr lang="en-US" sz="2400" i="0" dirty="0" smtClean="0">
                <a:solidFill>
                  <a:schemeClr val="tx1"/>
                </a:solidFill>
              </a:rPr>
              <a:t>Due </a:t>
            </a:r>
            <a:r>
              <a:rPr lang="en-US" sz="2400" i="0" dirty="0">
                <a:solidFill>
                  <a:schemeClr val="tx1"/>
                </a:solidFill>
              </a:rPr>
              <a:t>to the development of adoption and functioning of appeal systems and procedures in civil and commercial </a:t>
            </a:r>
            <a:r>
              <a:rPr lang="en-US" sz="2400" i="0" dirty="0" smtClean="0">
                <a:solidFill>
                  <a:schemeClr val="tx1"/>
                </a:solidFill>
              </a:rPr>
              <a:t>cases</a:t>
            </a:r>
            <a:r>
              <a:rPr lang="el-GR" sz="2400" i="0" dirty="0" smtClean="0">
                <a:solidFill>
                  <a:schemeClr val="tx1"/>
                </a:solidFill>
              </a:rPr>
              <a:t>: ‘</a:t>
            </a:r>
            <a:r>
              <a:rPr lang="en-US" sz="2400" dirty="0" smtClean="0">
                <a:solidFill>
                  <a:schemeClr val="tx1"/>
                </a:solidFill>
              </a:rPr>
              <a:t>the </a:t>
            </a:r>
            <a:r>
              <a:rPr lang="en-US" sz="2400" dirty="0">
                <a:solidFill>
                  <a:schemeClr val="tx1"/>
                </a:solidFill>
              </a:rPr>
              <a:t>parties of the proceedings should avail themselves of a right to appeal against the decision reached by the court of first </a:t>
            </a:r>
            <a:r>
              <a:rPr lang="en-US" sz="2400" dirty="0" smtClean="0">
                <a:solidFill>
                  <a:schemeClr val="tx1"/>
                </a:solidFill>
              </a:rPr>
              <a:t>instance</a:t>
            </a:r>
            <a:r>
              <a:rPr lang="el-GR" sz="2400" i="0" dirty="0" smtClean="0">
                <a:solidFill>
                  <a:schemeClr val="tx1"/>
                </a:solidFill>
              </a:rPr>
              <a:t>’) που μπορεί να περιοριστεί μόνο για εξαιρετικούς λόγους</a:t>
            </a:r>
            <a:r>
              <a:rPr lang="en-US" sz="2400" i="0" dirty="0" smtClean="0">
                <a:solidFill>
                  <a:schemeClr val="tx1"/>
                </a:solidFill>
              </a:rPr>
              <a:t> </a:t>
            </a:r>
            <a:endParaRPr lang="el-GR" sz="2400" i="0" dirty="0">
              <a:solidFill>
                <a:schemeClr val="tx1"/>
              </a:solidFill>
            </a:endParaRPr>
          </a:p>
          <a:p>
            <a:pPr lvl="0" algn="just">
              <a:lnSpc>
                <a:spcPct val="112000"/>
              </a:lnSpc>
              <a:spcBef>
                <a:spcPts val="900"/>
              </a:spcBef>
            </a:pPr>
            <a:endParaRPr lang="en-US" i="0" dirty="0"/>
          </a:p>
        </p:txBody>
      </p:sp>
      <p:sp>
        <p:nvSpPr>
          <p:cNvPr id="4" name="Slide Number Placeholder 3"/>
          <p:cNvSpPr>
            <a:spLocks noGrp="1"/>
          </p:cNvSpPr>
          <p:nvPr>
            <p:ph type="sldNum" sz="quarter" idx="12"/>
          </p:nvPr>
        </p:nvSpPr>
        <p:spPr/>
        <p:txBody>
          <a:bodyPr/>
          <a:lstStyle/>
          <a:p>
            <a:fld id="{43C9892A-A582-4003-B485-CBB818079D12}" type="slidenum">
              <a:rPr lang="en-GB" smtClean="0"/>
              <a:pPr/>
              <a:t>4</a:t>
            </a:fld>
            <a:endParaRPr lang="en-GB" dirty="0"/>
          </a:p>
        </p:txBody>
      </p:sp>
      <p:sp>
        <p:nvSpPr>
          <p:cNvPr id="5" name="Footer Placeholder 4"/>
          <p:cNvSpPr>
            <a:spLocks noGrp="1"/>
          </p:cNvSpPr>
          <p:nvPr>
            <p:ph type="ftr" sz="quarter" idx="11"/>
          </p:nvPr>
        </p:nvSpPr>
        <p:spPr/>
        <p:txBody>
          <a:bodyPr/>
          <a:lstStyle/>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227" y="140043"/>
            <a:ext cx="11368215" cy="5947719"/>
          </a:xfrm>
        </p:spPr>
        <p:txBody>
          <a:bodyPr>
            <a:normAutofit/>
          </a:bodyPr>
          <a:lstStyle/>
          <a:p>
            <a:pPr>
              <a:buFont typeface="Wingdings" panose="05000000000000000000" pitchFamily="2" charset="2"/>
              <a:buChar char="Ø"/>
            </a:pPr>
            <a:endParaRPr lang="el-GR" sz="2400" dirty="0" smtClean="0"/>
          </a:p>
          <a:p>
            <a:pPr>
              <a:buFont typeface="Wingdings" panose="05000000000000000000" pitchFamily="2" charset="2"/>
              <a:buChar char="Ø"/>
            </a:pPr>
            <a:r>
              <a:rPr lang="el-GR" sz="2400" dirty="0" smtClean="0"/>
              <a:t>Ορισμένα ΑΔ κρατών της ΕΕ έχουν κρίνει ως αντισυνταγματικές προσπάθειες περιορισμού του δικαιώματος έφεσης μέσα από την εισαγωγή κριτηρίων (Πολωνία, Ουγγαρία, Τσεχία)  </a:t>
            </a:r>
          </a:p>
          <a:p>
            <a:pPr>
              <a:buFont typeface="Wingdings" panose="05000000000000000000" pitchFamily="2" charset="2"/>
              <a:buChar char="Ø"/>
            </a:pPr>
            <a:r>
              <a:rPr lang="el-GR" sz="2400" dirty="0" smtClean="0"/>
              <a:t>6(1) ΕΣΔΑ δικαίωμα πρόσβασης στη δικαιοσύνη, κατοχυρώνει πως αν υπάρχει δικαίωμα έφεσης, αυτό θα πρέπει να μην περιορίζεται κατά τρόπο που να παραβιάζει την δίκαιη δίκη </a:t>
            </a:r>
          </a:p>
          <a:p>
            <a:pPr marL="0" indent="0">
              <a:buNone/>
            </a:pPr>
            <a:r>
              <a:rPr lang="el-GR" sz="2400" b="1" dirty="0" smtClean="0"/>
              <a:t>Πλεονεκτήματα έφεσης</a:t>
            </a:r>
          </a:p>
          <a:p>
            <a:r>
              <a:rPr lang="el-GR" sz="2400" dirty="0" smtClean="0"/>
              <a:t>Συλλογική απόφαση/δυνατότητα διαλόγου μεταξύ δικαστών/εμπειρία δικαστών/δυνατότητα εξέτασης ‘λαθών’ αντί ισχυρισμών/δυνατότητα ανάλυσης μαρτυρίας με βάση ευρήματα πρωτόδικου δικαστηρίου/δυνατότητα πιο </a:t>
            </a:r>
            <a:r>
              <a:rPr lang="el-GR" sz="2400" dirty="0" err="1" smtClean="0"/>
              <a:t>στοχευμένων</a:t>
            </a:r>
            <a:r>
              <a:rPr lang="el-GR" sz="2400" dirty="0" smtClean="0"/>
              <a:t> αγορεύσεων συνηγόρων/δυνατότητα διασφάλισης ποιότητας δικαιοσύνης/ύπαρξη ελέγχου επί πρωτόδικων δικαστηρίων </a:t>
            </a:r>
            <a:r>
              <a:rPr lang="el-GR" sz="2400" dirty="0" err="1" smtClean="0"/>
              <a:t>κ.ο.κ</a:t>
            </a:r>
            <a:r>
              <a:rPr lang="el-GR" sz="2400" dirty="0" smtClean="0"/>
              <a:t>. </a:t>
            </a:r>
            <a:endParaRPr lang="en-GB" sz="2400"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43C9892A-A582-4003-B485-CBB818079D12}" type="slidenum">
              <a:rPr lang="en-GB" smtClean="0"/>
              <a:pPr/>
              <a:t>5</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121933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3327" y="326571"/>
            <a:ext cx="11088000" cy="5719387"/>
          </a:xfrm>
        </p:spPr>
        <p:txBody>
          <a:bodyPr>
            <a:normAutofit fontScale="92500"/>
          </a:bodyPr>
          <a:lstStyle/>
          <a:p>
            <a:pPr algn="l"/>
            <a:endParaRPr lang="el-GR" sz="2400" b="1" i="0" dirty="0" smtClean="0"/>
          </a:p>
          <a:p>
            <a:pPr marL="342900" indent="-342900" algn="l">
              <a:buFont typeface="Wingdings" panose="05000000000000000000" pitchFamily="2" charset="2"/>
              <a:buChar char="v"/>
            </a:pPr>
            <a:r>
              <a:rPr lang="el-GR" sz="2400" b="1" i="0" dirty="0" smtClean="0"/>
              <a:t>‘</a:t>
            </a:r>
            <a:r>
              <a:rPr lang="en-GB" sz="2400" i="0" dirty="0" smtClean="0"/>
              <a:t>We are not final because we are infallible. We are infallible because we are final’ (R. Jackson)</a:t>
            </a:r>
            <a:endParaRPr lang="el-GR" sz="2400" i="0" dirty="0" smtClean="0"/>
          </a:p>
          <a:p>
            <a:pPr marL="342900" indent="-342900" algn="l">
              <a:buFont typeface="Wingdings" panose="05000000000000000000" pitchFamily="2" charset="2"/>
              <a:buChar char="v"/>
            </a:pPr>
            <a:endParaRPr lang="el-GR" sz="2400" i="0" dirty="0"/>
          </a:p>
          <a:p>
            <a:pPr marL="342900" indent="-342900" algn="l">
              <a:buFont typeface="Wingdings" panose="05000000000000000000" pitchFamily="2" charset="2"/>
              <a:buChar char="v"/>
            </a:pPr>
            <a:r>
              <a:rPr lang="el-GR" sz="2400" i="0" dirty="0" smtClean="0"/>
              <a:t>Μια δικαστική απόφαση δεν διεκδικεί ‘ορθότητα’, αλλά ‘αυθεντία’ (</a:t>
            </a:r>
            <a:r>
              <a:rPr lang="en-GB" sz="2400" i="0" dirty="0" smtClean="0"/>
              <a:t>authority). </a:t>
            </a:r>
            <a:r>
              <a:rPr lang="el-GR" sz="2400" i="0" dirty="0" smtClean="0"/>
              <a:t>Νομιμοποίηση ενώπιον του κοινού επέρχεται για σειρά από λόγους μια από τις σημαντικότερες εκ των οποίων είναι το δικαίωμα έφεσης. Σε κάθε περίπτωση το μύθευμα του κοινού εύλογου ανθρώπου δεν είναι πάντα τόσο αυτονόητο. </a:t>
            </a:r>
          </a:p>
          <a:p>
            <a:pPr algn="l"/>
            <a:endParaRPr lang="en-GB" sz="2400" i="0" dirty="0" smtClean="0"/>
          </a:p>
          <a:p>
            <a:pPr algn="l"/>
            <a:r>
              <a:rPr lang="en-GB" sz="2400" i="0" dirty="0" smtClean="0"/>
              <a:t>Network of the Presidents of the Supreme Judicial Courts of the EU (2015): Filtering of Appeals to the Supreme Court, Introductory Report: </a:t>
            </a:r>
          </a:p>
          <a:p>
            <a:pPr algn="l"/>
            <a:endParaRPr lang="en-GB" sz="2400" i="0" dirty="0"/>
          </a:p>
          <a:p>
            <a:pPr algn="l"/>
            <a:r>
              <a:rPr lang="en-GB" sz="2400" i="0" dirty="0" smtClean="0"/>
              <a:t>‘quashing judgments that demonstrate clear and evident violations of the laws at the lower level of jurisdiction perhaps can also be seen as a significant public task of the Supreme Court’.  </a:t>
            </a:r>
          </a:p>
          <a:p>
            <a:pPr algn="l"/>
            <a:endParaRPr lang="en-US" b="1" i="0" dirty="0"/>
          </a:p>
        </p:txBody>
      </p:sp>
      <p:sp>
        <p:nvSpPr>
          <p:cNvPr id="4" name="Slide Number Placeholder 3"/>
          <p:cNvSpPr>
            <a:spLocks noGrp="1"/>
          </p:cNvSpPr>
          <p:nvPr>
            <p:ph type="sldNum" sz="quarter" idx="12"/>
          </p:nvPr>
        </p:nvSpPr>
        <p:spPr/>
        <p:txBody>
          <a:bodyPr/>
          <a:lstStyle/>
          <a:p>
            <a:fld id="{43C9892A-A582-4003-B485-CBB818079D12}" type="slidenum">
              <a:rPr lang="en-GB" smtClean="0"/>
              <a:pPr/>
              <a:t>6</a:t>
            </a:fld>
            <a:endParaRPr lang="en-GB" dirty="0"/>
          </a:p>
        </p:txBody>
      </p:sp>
      <p:sp>
        <p:nvSpPr>
          <p:cNvPr id="5" name="Footer Placeholder 4"/>
          <p:cNvSpPr>
            <a:spLocks noGrp="1"/>
          </p:cNvSpPr>
          <p:nvPr>
            <p:ph type="ftr" sz="quarter" idx="11"/>
          </p:nvPr>
        </p:nvSpPr>
        <p:spPr/>
        <p:txBody>
          <a:bodyPr/>
          <a:lstStyle/>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179" y="274320"/>
            <a:ext cx="11121080" cy="5852160"/>
          </a:xfrm>
        </p:spPr>
        <p:txBody>
          <a:bodyPr>
            <a:normAutofit fontScale="92500" lnSpcReduction="10000"/>
          </a:bodyPr>
          <a:lstStyle/>
          <a:p>
            <a:pPr marL="0" indent="0">
              <a:buNone/>
            </a:pPr>
            <a:r>
              <a:rPr lang="el-GR" sz="2800" dirty="0" smtClean="0"/>
              <a:t>Το επιχείρημα προς όφελος της επιβολής περιορισμών στο δικαίωμα έφεσης είναι η αποδοτικότητα της δικαιοσύνης. Όμως</a:t>
            </a:r>
            <a:r>
              <a:rPr lang="en-GB" sz="2800" dirty="0" smtClean="0"/>
              <a:t>: </a:t>
            </a:r>
            <a:r>
              <a:rPr lang="el-GR" sz="2800" dirty="0" smtClean="0"/>
              <a:t> </a:t>
            </a:r>
          </a:p>
          <a:p>
            <a:pPr marL="0" indent="0">
              <a:buNone/>
            </a:pPr>
            <a:r>
              <a:rPr lang="en-GB" sz="2800" dirty="0" smtClean="0"/>
              <a:t>Network of the Presidents of the Supreme Court (2015)</a:t>
            </a:r>
          </a:p>
          <a:p>
            <a:pPr marL="0" indent="0">
              <a:buNone/>
            </a:pPr>
            <a:r>
              <a:rPr lang="en-GB" sz="2800" dirty="0" smtClean="0"/>
              <a:t>‘Effectiveness is not always the most important thing. Courts, Supreme ones too, are called to do justice….our courts stand in a forefront of defending rule of law, democracy and human rights. It is difficult to speak about filtering any of these issues’</a:t>
            </a:r>
          </a:p>
          <a:p>
            <a:pPr>
              <a:buFont typeface="Wingdings" panose="05000000000000000000" pitchFamily="2" charset="2"/>
              <a:buChar char="§"/>
            </a:pPr>
            <a:endParaRPr lang="el-GR" sz="2800" dirty="0" smtClean="0"/>
          </a:p>
          <a:p>
            <a:pPr>
              <a:buFont typeface="Wingdings" panose="05000000000000000000" pitchFamily="2" charset="2"/>
              <a:buChar char="§"/>
            </a:pPr>
            <a:r>
              <a:rPr lang="el-GR" sz="2800" dirty="0" smtClean="0"/>
              <a:t>Η εμπειρία άλλων κρατών υποδηλώνει ότι υπάρχουν πιο αποτελεσματικοί τρόποι για να διασφαλιστεί η αποτελεσματικότητα από τον περιορισμό της πρόσβασης στη δικαιοσύνη</a:t>
            </a:r>
            <a:endParaRPr lang="en-GB" sz="2800" dirty="0"/>
          </a:p>
          <a:p>
            <a:pPr marL="0" indent="0">
              <a:buNone/>
            </a:pPr>
            <a:r>
              <a:rPr lang="en-GB" sz="2800" dirty="0" smtClean="0"/>
              <a:t> </a:t>
            </a:r>
            <a:endParaRPr lang="el-GR" sz="2800" dirty="0" smtClean="0"/>
          </a:p>
        </p:txBody>
      </p:sp>
      <p:sp>
        <p:nvSpPr>
          <p:cNvPr id="4" name="Slide Number Placeholder 3"/>
          <p:cNvSpPr>
            <a:spLocks noGrp="1"/>
          </p:cNvSpPr>
          <p:nvPr>
            <p:ph type="sldNum" sz="quarter" idx="12"/>
          </p:nvPr>
        </p:nvSpPr>
        <p:spPr/>
        <p:txBody>
          <a:bodyPr/>
          <a:lstStyle/>
          <a:p>
            <a:fld id="{43C9892A-A582-4003-B485-CBB818079D12}" type="slidenum">
              <a:rPr lang="en-GB" smtClean="0"/>
              <a:pPr/>
              <a:t>7</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806733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0376" y="382138"/>
            <a:ext cx="10904561" cy="5595582"/>
          </a:xfrm>
        </p:spPr>
        <p:txBody>
          <a:bodyPr>
            <a:normAutofit fontScale="92500"/>
          </a:bodyPr>
          <a:lstStyle/>
          <a:p>
            <a:pPr algn="just"/>
            <a:r>
              <a:rPr lang="el-GR" b="1" i="0" dirty="0" smtClean="0">
                <a:solidFill>
                  <a:schemeClr val="tx1"/>
                </a:solidFill>
              </a:rPr>
              <a:t>Έφεση επί ενδιάμεσων αποφάσεων</a:t>
            </a:r>
            <a:endParaRPr lang="en-GB" b="1" i="0" dirty="0" smtClean="0">
              <a:solidFill>
                <a:schemeClr val="tx1"/>
              </a:solidFill>
            </a:endParaRPr>
          </a:p>
          <a:p>
            <a:pPr algn="just"/>
            <a:endParaRPr lang="el-GR" sz="2400" i="0" dirty="0" smtClean="0">
              <a:solidFill>
                <a:schemeClr val="tx1"/>
              </a:solidFill>
            </a:endParaRPr>
          </a:p>
          <a:p>
            <a:pPr algn="just"/>
            <a:r>
              <a:rPr lang="el-GR" sz="2400" i="0" dirty="0" smtClean="0">
                <a:solidFill>
                  <a:schemeClr val="tx1"/>
                </a:solidFill>
              </a:rPr>
              <a:t>Περιορισμός της έφεσης επί ενδιάμεσων αποφάσεων επαναφέρει τα προβλήματα της </a:t>
            </a:r>
            <a:r>
              <a:rPr lang="el-GR" sz="2400" i="0" dirty="0" err="1" smtClean="0">
                <a:solidFill>
                  <a:schemeClr val="tx1"/>
                </a:solidFill>
              </a:rPr>
              <a:t>Χαρούς</a:t>
            </a:r>
            <a:r>
              <a:rPr lang="el-GR" sz="2400" i="0" dirty="0">
                <a:solidFill>
                  <a:schemeClr val="tx1"/>
                </a:solidFill>
              </a:rPr>
              <a:t> </a:t>
            </a:r>
            <a:r>
              <a:rPr lang="el-GR" sz="2400" i="0" dirty="0" smtClean="0">
                <a:solidFill>
                  <a:schemeClr val="tx1"/>
                </a:solidFill>
              </a:rPr>
              <a:t>(2003) τα οποία είχαν επανειλημμένα σχολιαστεί από τη θεωρία (π.χ. Κυριακίδης 2006): </a:t>
            </a:r>
          </a:p>
          <a:p>
            <a:pPr algn="just"/>
            <a:endParaRPr lang="el-GR" sz="2400" i="0" dirty="0" smtClean="0">
              <a:solidFill>
                <a:schemeClr val="tx1"/>
              </a:solidFill>
            </a:endParaRPr>
          </a:p>
          <a:p>
            <a:pPr marL="342900" indent="-342900" algn="just">
              <a:buFont typeface="Wingdings" panose="05000000000000000000" pitchFamily="2" charset="2"/>
              <a:buChar char="Ø"/>
            </a:pPr>
            <a:r>
              <a:rPr lang="el-GR" sz="2400" i="0" dirty="0" smtClean="0">
                <a:solidFill>
                  <a:schemeClr val="tx1"/>
                </a:solidFill>
              </a:rPr>
              <a:t> Το δικαίωμα έφεσης εξαρτάται όχι από το αντικείμενο της πρωτόδικης διαδικασίας, αλλά και από το αποτέλεσμα του (εφεσιβάλλεται π.χ. απόφαση που δέχεται αίτηση για συνοπτική απόφαση, αλλά όχι απόφαση που την απορρίπτει), συμπέρασμα που θέτει ευθέως ζήτημα παράβασης της ισότητας των όπλων, διαφοροποιώντας τα δικονομικά δικαιώματα των διαδίκων. </a:t>
            </a:r>
          </a:p>
          <a:p>
            <a:pPr marL="342900" indent="-342900" algn="just">
              <a:buFont typeface="Wingdings" panose="05000000000000000000" pitchFamily="2" charset="2"/>
              <a:buChar char="Ø"/>
            </a:pPr>
            <a:r>
              <a:rPr lang="el-GR" sz="2400" i="0" dirty="0" smtClean="0">
                <a:solidFill>
                  <a:schemeClr val="tx1"/>
                </a:solidFill>
              </a:rPr>
              <a:t>Ενδέχεται ο διάδικος να μη δικαιούται σε θεραπεία ακόμα και επί ύπαρξης λάθους στην πρωτόδικη ενδιάμεση απόφαση, αν κατ’ έφεση κριθεί ότι παρά το λάθος δεν θίχθηκαν τα δικαιώματα του. Παρόμοια κρίση όμως στο τελικό στάδιο είναι επισφαλής. </a:t>
            </a:r>
          </a:p>
        </p:txBody>
      </p:sp>
      <p:sp>
        <p:nvSpPr>
          <p:cNvPr id="4" name="Slide Number Placeholder 3"/>
          <p:cNvSpPr>
            <a:spLocks noGrp="1"/>
          </p:cNvSpPr>
          <p:nvPr>
            <p:ph type="sldNum" sz="quarter" idx="12"/>
          </p:nvPr>
        </p:nvSpPr>
        <p:spPr/>
        <p:txBody>
          <a:bodyPr/>
          <a:lstStyle/>
          <a:p>
            <a:fld id="{43C9892A-A582-4003-B485-CBB818079D12}" type="slidenum">
              <a:rPr lang="en-GB" smtClean="0"/>
              <a:pPr/>
              <a:t>8</a:t>
            </a:fld>
            <a:endParaRPr lang="en-GB" dirty="0"/>
          </a:p>
        </p:txBody>
      </p:sp>
      <p:sp>
        <p:nvSpPr>
          <p:cNvPr id="5" name="Footer Placeholder 4"/>
          <p:cNvSpPr>
            <a:spLocks noGrp="1"/>
          </p:cNvSpPr>
          <p:nvPr>
            <p:ph type="ftr" sz="quarter" idx="11"/>
          </p:nvPr>
        </p:nvSpPr>
        <p:spPr/>
        <p:txBody>
          <a:bodyPr/>
          <a:lstStyle/>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0376" y="382138"/>
            <a:ext cx="10904561" cy="5595582"/>
          </a:xfrm>
        </p:spPr>
        <p:txBody>
          <a:bodyPr>
            <a:normAutofit/>
          </a:bodyPr>
          <a:lstStyle/>
          <a:p>
            <a:pPr algn="just"/>
            <a:endParaRPr lang="en-GB" i="0" dirty="0" smtClean="0">
              <a:solidFill>
                <a:schemeClr val="tx1"/>
              </a:solidFill>
            </a:endParaRPr>
          </a:p>
          <a:p>
            <a:pPr marL="342900" indent="-342900" algn="just">
              <a:buFont typeface="Wingdings" panose="05000000000000000000" pitchFamily="2" charset="2"/>
              <a:buChar char="Ø"/>
            </a:pPr>
            <a:r>
              <a:rPr lang="el-GR" sz="2400" i="0" dirty="0">
                <a:solidFill>
                  <a:schemeClr val="tx1"/>
                </a:solidFill>
              </a:rPr>
              <a:t>Σε περίπτωση λάθους στην πρωτόδικη διαδικασία, η μοναδική επιλογή ενδέχεται να είναι η </a:t>
            </a:r>
            <a:r>
              <a:rPr lang="el-GR" sz="2400" i="0" dirty="0" err="1">
                <a:solidFill>
                  <a:schemeClr val="tx1"/>
                </a:solidFill>
              </a:rPr>
              <a:t>επανεκδίκαση</a:t>
            </a:r>
            <a:r>
              <a:rPr lang="el-GR" sz="2400" i="0" dirty="0">
                <a:solidFill>
                  <a:schemeClr val="tx1"/>
                </a:solidFill>
              </a:rPr>
              <a:t> της υπόθεσης, γεγονός που οδηγεί σε σπατάλη πόρων, χρόνου και εξόδων. </a:t>
            </a:r>
          </a:p>
          <a:p>
            <a:pPr marL="342900" indent="-342900" algn="just">
              <a:buFont typeface="Wingdings" panose="05000000000000000000" pitchFamily="2" charset="2"/>
              <a:buChar char="Ø"/>
            </a:pPr>
            <a:r>
              <a:rPr lang="el-GR" sz="2400" i="0" dirty="0">
                <a:solidFill>
                  <a:schemeClr val="tx1"/>
                </a:solidFill>
              </a:rPr>
              <a:t>Ενδιάμεσες αποφάσεις δυνατόν να κρίνουν τη δυνατότητα περαιτέρω προώθησης της υπόθεσης (π.χ. αποκάλυψη εγγράφων) κατά τρόπο που ο διάδικος να μην αντέχει οικονομικά ή άλλως να προχωρήσει σε εκδίκαση  της ουσίας της υπόθεσης, ώστε η εσφαλμένη ενδιάμεση απόφαση να καταλήξει να καθορίζει με μη δίκαιο τρόπο τη διαφορά</a:t>
            </a:r>
          </a:p>
          <a:p>
            <a:pPr marL="342900" indent="-342900" algn="just">
              <a:buFont typeface="Wingdings" panose="05000000000000000000" pitchFamily="2" charset="2"/>
              <a:buChar char="Ø"/>
            </a:pPr>
            <a:r>
              <a:rPr lang="el-GR" sz="2400" i="0" dirty="0">
                <a:solidFill>
                  <a:schemeClr val="tx1"/>
                </a:solidFill>
              </a:rPr>
              <a:t>Περιορίζεται η αυθεντική καθοδήγηση των πρωτόδικων δικαστηρίων</a:t>
            </a:r>
          </a:p>
          <a:p>
            <a:pPr marL="342900" indent="-342900" algn="just">
              <a:buFont typeface="Wingdings" panose="05000000000000000000" pitchFamily="2" charset="2"/>
              <a:buChar char="Ø"/>
            </a:pPr>
            <a:r>
              <a:rPr lang="el-GR" sz="2400" i="0" dirty="0">
                <a:solidFill>
                  <a:schemeClr val="tx1"/>
                </a:solidFill>
              </a:rPr>
              <a:t>Αυξάνεται ο αριθμός </a:t>
            </a:r>
            <a:r>
              <a:rPr lang="en-GB" sz="2400" i="0" dirty="0">
                <a:solidFill>
                  <a:schemeClr val="tx1"/>
                </a:solidFill>
              </a:rPr>
              <a:t>certiorari </a:t>
            </a:r>
            <a:r>
              <a:rPr lang="el-GR" sz="2400" i="0" dirty="0">
                <a:solidFill>
                  <a:schemeClr val="tx1"/>
                </a:solidFill>
              </a:rPr>
              <a:t>και άλλων αιτήσεων </a:t>
            </a:r>
          </a:p>
          <a:p>
            <a:pPr algn="just"/>
            <a:endParaRPr lang="el-GR" sz="2400" i="0" dirty="0" smtClean="0">
              <a:solidFill>
                <a:schemeClr val="tx1"/>
              </a:solidFill>
            </a:endParaRPr>
          </a:p>
        </p:txBody>
      </p:sp>
      <p:sp>
        <p:nvSpPr>
          <p:cNvPr id="4" name="Slide Number Placeholder 3"/>
          <p:cNvSpPr>
            <a:spLocks noGrp="1"/>
          </p:cNvSpPr>
          <p:nvPr>
            <p:ph type="sldNum" sz="quarter" idx="12"/>
          </p:nvPr>
        </p:nvSpPr>
        <p:spPr/>
        <p:txBody>
          <a:bodyPr/>
          <a:lstStyle/>
          <a:p>
            <a:fld id="{43C9892A-A582-4003-B485-CBB818079D12}" type="slidenum">
              <a:rPr lang="en-GB" smtClean="0"/>
              <a:pPr/>
              <a:t>9</a:t>
            </a:fld>
            <a:endParaRPr lang="en-GB" dirty="0"/>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723666759"/>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07151B"/>
      </a:dk2>
      <a:lt2>
        <a:srgbClr val="F2F3F3"/>
      </a:lt2>
      <a:accent1>
        <a:srgbClr val="1C546B"/>
      </a:accent1>
      <a:accent2>
        <a:srgbClr val="606968"/>
      </a:accent2>
      <a:accent3>
        <a:srgbClr val="8D8D35"/>
      </a:accent3>
      <a:accent4>
        <a:srgbClr val="D9A142"/>
      </a:accent4>
      <a:accent5>
        <a:srgbClr val="C47023"/>
      </a:accent5>
      <a:accent6>
        <a:srgbClr val="754D64"/>
      </a:accent6>
      <a:hlink>
        <a:srgbClr val="417E93"/>
      </a:hlink>
      <a:folHlink>
        <a:srgbClr val="A76D89"/>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12434FFF-CE4A-40FC-99FF-CA1400F2E6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6074</TotalTime>
  <Words>1246</Words>
  <Application>Microsoft Office PowerPoint</Application>
  <PresentationFormat>Custom</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Headlines</vt:lpstr>
      <vt:lpstr>Να περιοριστει το δικαιωμα εφεσησ;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ΠΩΛΗΣΗ  ΕΝΥΠΟΘΗΚΟΥ ΑΚΙΝΗΤΟΥ ΑΠΟ ΤΟΝ ΕΝΥΠΟΘΗΚΟ ΔΑΝΕΙΣΤΗ</dc:title>
  <dc:creator>User001</dc:creator>
  <cp:lastModifiedBy>Station2</cp:lastModifiedBy>
  <cp:revision>1291</cp:revision>
  <dcterms:created xsi:type="dcterms:W3CDTF">2015-05-17T15:09:12Z</dcterms:created>
  <dcterms:modified xsi:type="dcterms:W3CDTF">2016-10-25T07:00:16Z</dcterms:modified>
</cp:coreProperties>
</file>